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0" r:id="rId4"/>
    <p:sldId id="320" r:id="rId5"/>
    <p:sldId id="321" r:id="rId6"/>
    <p:sldId id="322" r:id="rId7"/>
    <p:sldId id="328" r:id="rId8"/>
    <p:sldId id="323" r:id="rId9"/>
    <p:sldId id="325" r:id="rId10"/>
    <p:sldId id="327" r:id="rId11"/>
    <p:sldId id="326" r:id="rId12"/>
    <p:sldId id="329" r:id="rId13"/>
    <p:sldId id="330" r:id="rId14"/>
    <p:sldId id="331" r:id="rId15"/>
    <p:sldId id="332" r:id="rId16"/>
  </p:sldIdLst>
  <p:sldSz cx="9144000" cy="5143500" type="screen16x9"/>
  <p:notesSz cx="6858000" cy="9144000"/>
  <p:embeddedFontLst>
    <p:embeddedFont>
      <p:font typeface="Edu Diatype Rounded Semi-Mono" panose="020B0509040202060203" pitchFamily="49" charset="77"/>
      <p:regular r:id="rId18"/>
      <p:bold r:id="rId19"/>
      <p:italic r:id="rId20"/>
    </p:embeddedFont>
    <p:embeddedFont>
      <p:font typeface="Edu Diatype Rounded Semi-Mono M" panose="020B0509040202060203" pitchFamily="49" charset="77"/>
      <p:regular r:id="rId21"/>
      <p:italic r:id="rId22"/>
    </p:embeddedFont>
    <p:embeddedFont>
      <p:font typeface="Oswald" pitchFamily="2" charset="77"/>
      <p:regular r:id="rId23"/>
      <p:bold r:id="rId24"/>
    </p:embeddedFont>
    <p:embeddedFont>
      <p:font typeface="Source Code Pro" panose="020B0509030403020204" pitchFamily="49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/>
    <p:restoredTop sz="94702"/>
  </p:normalViewPr>
  <p:slideViewPr>
    <p:cSldViewPr snapToGrid="0">
      <p:cViewPr varScale="1">
        <p:scale>
          <a:sx n="187" d="100"/>
          <a:sy n="187" d="100"/>
        </p:scale>
        <p:origin x="208" y="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Edu Diatype Rounded Semi-Mono" panose="020B0509040202060203" pitchFamily="49" charset="77"/>
        <a:ea typeface="Edu Diatype Rounded Semi-Mono" panose="020B0509040202060203" pitchFamily="49" charset="7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995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95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293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137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f4cbb09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f4cbb09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788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6364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752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18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54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4cbb09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4cbb09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44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 b="0" i="0">
                <a:latin typeface="Edu Diatype Rounded Semi-Mono" panose="020B0509040202060203" pitchFamily="49" charset="77"/>
                <a:ea typeface="Edu Diatype Rounded Semi-Mono" panose="020B0509040202060203" pitchFamily="49" charset="77"/>
                <a:cs typeface="Edu Diatype Rounded Semi-Mono" panose="020B0509040202060203" pitchFamily="49" charset="77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Edu Diatype Rounded Semi-Mono" panose="020B0509040202060203" pitchFamily="49" charset="7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Edu Diatype Rounded Semi-Mono" panose="020B0509040202060203" pitchFamily="49" charset="7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Edu Diatype Rounded Semi-Mono" panose="020B0509040202060203" pitchFamily="49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Edu Diatype Rounded Semi-Mono" panose="020B0509040202060203" pitchFamily="49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0" i="0">
                <a:latin typeface="Edu Diatype Rounded Semi-Mono" panose="020B0509040202060203" pitchFamily="49" charset="7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Edu Diatype Rounded Semi-Mono" panose="020B0509040202060203" pitchFamily="49" charset="77"/>
            </a:endParaRPr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0" i="0">
                <a:solidFill>
                  <a:schemeClr val="lt1"/>
                </a:solidFill>
                <a:latin typeface="Edu Diatype Rounded Semi-Mono" panose="020B0509040202060203" pitchFamily="49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b="0" i="0">
                <a:latin typeface="Edu Diatype Rounded Semi-Mono" panose="020B0509040202060203" pitchFamily="49" charset="7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 b="0" i="0">
                <a:latin typeface="Edu Diatype Rounded Semi-Mono" panose="020B0509040202060203" pitchFamily="49" charset="77"/>
                <a:ea typeface="Edu Diatype Rounded Semi-Mono" panose="020B0509040202060203" pitchFamily="49" charset="77"/>
                <a:cs typeface="Edu Diatype Rounded Semi-Mono" panose="020B0509040202060203" pitchFamily="49" charset="77"/>
                <a:sym typeface="Oswald"/>
              </a:defRPr>
            </a:lvl1pPr>
          </a:lstStyle>
          <a:p>
            <a:endParaRPr dirty="0"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Edu Diatype Rounded Semi-Mono" panose="020B0509040202060203" pitchFamily="49" charset="77"/>
                <a:ea typeface="Source Code Pro"/>
                <a:cs typeface="Edu Diatype Rounded Semi-Mono" panose="020B0509040202060203" pitchFamily="49" charset="77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Edu Diatype Rounded Semi-Mono M" panose="020B0509040202060203" pitchFamily="49" charset="77"/>
          <a:ea typeface="Edu Diatype Rounded Semi-Mono M" panose="020B0509040202060203" pitchFamily="49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Edu Diatype Rounded Semi-Mono" panose="020B0509040202060203" pitchFamily="49" charset="77"/>
          <a:ea typeface="Edu Diatype Rounded Semi-Mono" panose="020B0509040202060203" pitchFamily="49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 8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42422" y="3515128"/>
            <a:ext cx="8732825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Spatial Clustering, Geodemographic Analysis, and Regionalization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2B045-27AD-DBC3-3089-1DA22710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0" y="196850"/>
            <a:ext cx="7118900" cy="448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F21A4A-A9C7-3DC1-573A-50F39378026D}"/>
              </a:ext>
            </a:extLst>
          </p:cNvPr>
          <p:cNvSpPr txBox="1"/>
          <p:nvPr/>
        </p:nvSpPr>
        <p:spPr>
          <a:xfrm>
            <a:off x="1276350" y="4684852"/>
            <a:ext cx="6838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From Singleton, A. D., &amp; Spielman, S. E. (2014). The past, present, and future of geodemographic research in the United States and United Kingdom.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The Professional Geographer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,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66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(4), 558-567.</a:t>
            </a:r>
            <a:endParaRPr lang="en-US" sz="1000" dirty="0">
              <a:latin typeface="Edu Diatype Rounded Semi-Mono" panose="020B0509040202060203" pitchFamily="49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591C7-4067-2A09-42E5-44DF80AEAA7A}"/>
              </a:ext>
            </a:extLst>
          </p:cNvPr>
          <p:cNvSpPr txBox="1"/>
          <p:nvPr/>
        </p:nvSpPr>
        <p:spPr>
          <a:xfrm>
            <a:off x="6496050" y="2240796"/>
            <a:ext cx="24193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Edu Diatype Rounded Semi-Mono" panose="020B0509040202060203" pitchFamily="49" charset="77"/>
              </a:rPr>
              <a:t>Note: Membership within each of these clusters are not spatially connected. Actually, there were no spatial constraints in this clustering!</a:t>
            </a:r>
            <a:endParaRPr lang="en-US" sz="1000" dirty="0">
              <a:latin typeface="Edu Diatype Rounded Semi-Mono" panose="020B050904020206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679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Regions and Regionalization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5875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Sometimes, we want to find spatially connected clusters that also share commonalities in non-spatial attributes.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083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Regions and Regionalization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5875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Sometimes, we want to find spatially connected clusters that also share commonalities in non-spatial attributes.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For ex, for finding communities or neighborhoods, or other areas for which we need to draw boundaries.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965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C45F2D-8084-01AA-7609-F86B556A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54" y="185153"/>
            <a:ext cx="5821091" cy="4433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72FF5-504D-97BA-2D5F-5D6AE31692A3}"/>
              </a:ext>
            </a:extLst>
          </p:cNvPr>
          <p:cNvSpPr txBox="1"/>
          <p:nvPr/>
        </p:nvSpPr>
        <p:spPr>
          <a:xfrm>
            <a:off x="1509053" y="4658105"/>
            <a:ext cx="6560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From Fang, C., Liu, H., Luo, K., &amp; Yu, X. (2017). Process and proposal for comprehensive regionalization of Chinese human geography.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Journal of Geographical Sciences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,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27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, 1155-1168.</a:t>
            </a:r>
            <a:endParaRPr lang="en-US" sz="1000" dirty="0">
              <a:latin typeface="Edu Diatype Rounded Semi-Mono" panose="020B050904020206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055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6C72FF5-504D-97BA-2D5F-5D6AE31692A3}"/>
              </a:ext>
            </a:extLst>
          </p:cNvPr>
          <p:cNvSpPr txBox="1"/>
          <p:nvPr/>
        </p:nvSpPr>
        <p:spPr>
          <a:xfrm>
            <a:off x="1509053" y="4658105"/>
            <a:ext cx="6560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From Fang, C., Liu, H., Luo, K., &amp; Yu, X. (2017). Process and proposal for comprehensive regionalization of Chinese human geography.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Journal of Geographical Sciences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,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27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, 1155-1168.</a:t>
            </a:r>
            <a:endParaRPr lang="en-US" sz="1000" dirty="0">
              <a:latin typeface="Edu Diatype Rounded Semi-Mono" panose="020B0509040202060203" pitchFamily="49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8C789-3D08-7990-1810-0EF04293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42" y="85285"/>
            <a:ext cx="5996854" cy="4314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E55BC-113B-F7D9-C75B-D8B78C200E41}"/>
              </a:ext>
            </a:extLst>
          </p:cNvPr>
          <p:cNvSpPr txBox="1"/>
          <p:nvPr/>
        </p:nvSpPr>
        <p:spPr>
          <a:xfrm>
            <a:off x="7034462" y="2240796"/>
            <a:ext cx="18809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Edu Diatype Rounded Semi-Mono" panose="020B0509040202060203" pitchFamily="49" charset="77"/>
              </a:rPr>
              <a:t>(Ignore the slight variations in colors within each group here)</a:t>
            </a:r>
            <a:endParaRPr lang="en-US" sz="1000" dirty="0">
              <a:latin typeface="Edu Diatype Rounded Semi-Mono" panose="020B050904020206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667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Regions and Regionalization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5875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Practically, in </a:t>
            </a:r>
            <a:r>
              <a:rPr lang="en-US" dirty="0" err="1"/>
              <a:t>sklearn</a:t>
            </a:r>
            <a:r>
              <a:rPr lang="en-US" dirty="0"/>
              <a:t>, we use a “connectivity constraint” based on our spatial weights (typically the binary ones like queen, rook, or k-nearest neighbors).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819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Agenda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00000"/>
              </a:lnSpc>
              <a:buFont typeface="Source Code Pro"/>
              <a:buChar char="-"/>
            </a:pPr>
            <a:r>
              <a:rPr lang="en-US" dirty="0"/>
              <a:t>Clustering along space AND non-spatial attributes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  <a:buFont typeface="Source Code Pro"/>
              <a:buChar char="-"/>
            </a:pPr>
            <a:r>
              <a:rPr lang="en-US" dirty="0"/>
              <a:t>Geodemographics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  <a:buFont typeface="Source Code Pro"/>
              <a:buChar char="-"/>
            </a:pPr>
            <a:r>
              <a:rPr lang="en-US" dirty="0"/>
              <a:t>Regions and regionalization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Geodemographics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5875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We have currently only used clustering for purely spatial attributes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Geodemographics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5875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We have currently only used clustering for purely spatial attributes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Recall our use of DBSCAN in the week on point pattern analysis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011B0-2535-CBA7-0977-637D8FE4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75" y="739250"/>
            <a:ext cx="3578425" cy="36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6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Geodemographics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5875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We have currently only used clustering for purely spatial attributes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Recall our use of DBSCAN in the week on point pattern analysis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Can we incorporate other attributes in our feature matrix?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011B0-2535-CBA7-0977-637D8FE4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75" y="739250"/>
            <a:ext cx="3578425" cy="36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1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Geodemographics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5875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Imagine in this dataset of geotagged photos, we also have information on the type of place photographed, it’s price range, etc.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011B0-2535-CBA7-0977-637D8FE4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75" y="739250"/>
            <a:ext cx="3578425" cy="36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67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Geodemographics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5875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Imagine in this dataset of geotagged photos, we also have information on the type of place photographed, it’s price range, etc.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What if we created clusters based on those characteristics instead of spatial ones?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Would the new clusters be different than these?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011B0-2535-CBA7-0977-637D8FE4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75" y="739250"/>
            <a:ext cx="3578425" cy="36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2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2B045-27AD-DBC3-3089-1DA22710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0" y="196850"/>
            <a:ext cx="7118900" cy="448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F21A4A-A9C7-3DC1-573A-50F39378026D}"/>
              </a:ext>
            </a:extLst>
          </p:cNvPr>
          <p:cNvSpPr txBox="1"/>
          <p:nvPr/>
        </p:nvSpPr>
        <p:spPr>
          <a:xfrm>
            <a:off x="1276350" y="4684852"/>
            <a:ext cx="6838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From Singleton, A. D., &amp; Spielman, S. E. (2014). The past, present, and future of geodemographic research in the United States and United Kingdom.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The Professional Geographer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,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66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Edu Diatype Rounded Semi-Mono" panose="020B0509040202060203" pitchFamily="49" charset="77"/>
              </a:rPr>
              <a:t>(4), 558-567.</a:t>
            </a:r>
            <a:endParaRPr lang="en-US" sz="1000" dirty="0">
              <a:latin typeface="Edu Diatype Rounded Semi-Mono" panose="020B050904020206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01335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Geodemographics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55875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Geodemographic clustering can be a powerful way to create groups and “profiles” based on certain attributes.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262759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3251</TotalTime>
  <Words>482</Words>
  <Application>Microsoft Macintosh PowerPoint</Application>
  <PresentationFormat>On-screen Show (16:9)</PresentationFormat>
  <Paragraphs>36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Edu Diatype Rounded Semi-Mono M</vt:lpstr>
      <vt:lpstr>Source Code Pro</vt:lpstr>
      <vt:lpstr>Arial</vt:lpstr>
      <vt:lpstr>Oswald</vt:lpstr>
      <vt:lpstr>Edu Diatype Rounded Semi-Mono</vt:lpstr>
      <vt:lpstr>Modern Writer</vt:lpstr>
      <vt:lpstr>Week 8</vt:lpstr>
      <vt:lpstr>Today’s Agenda</vt:lpstr>
      <vt:lpstr>Geodemographics</vt:lpstr>
      <vt:lpstr>Geodemographics</vt:lpstr>
      <vt:lpstr>Geodemographics</vt:lpstr>
      <vt:lpstr>Geodemographics</vt:lpstr>
      <vt:lpstr>Geodemographics</vt:lpstr>
      <vt:lpstr>PowerPoint Presentation</vt:lpstr>
      <vt:lpstr>Geodemographics</vt:lpstr>
      <vt:lpstr>PowerPoint Presentation</vt:lpstr>
      <vt:lpstr>Regions and Regionalization</vt:lpstr>
      <vt:lpstr>Regions and Regionalization</vt:lpstr>
      <vt:lpstr>PowerPoint Presentation</vt:lpstr>
      <vt:lpstr>PowerPoint Presentation</vt:lpstr>
      <vt:lpstr>Regions and Regionalization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Urban Data Science</dc:title>
  <cp:lastModifiedBy>Wenfei Xu</cp:lastModifiedBy>
  <cp:revision>15</cp:revision>
  <dcterms:modified xsi:type="dcterms:W3CDTF">2023-03-15T19:45:29Z</dcterms:modified>
</cp:coreProperties>
</file>